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3" r:id="rId2"/>
    <p:sldId id="256" r:id="rId3"/>
    <p:sldId id="258" r:id="rId4"/>
    <p:sldId id="265" r:id="rId5"/>
    <p:sldId id="266" r:id="rId6"/>
    <p:sldId id="263" r:id="rId7"/>
    <p:sldId id="267" r:id="rId8"/>
    <p:sldId id="268" r:id="rId9"/>
    <p:sldId id="269" r:id="rId10"/>
    <p:sldId id="270" r:id="rId11"/>
    <p:sldId id="271" r:id="rId12"/>
    <p:sldId id="272" r:id="rId13"/>
    <p:sldId id="259" r:id="rId14"/>
    <p:sldId id="257" r:id="rId15"/>
    <p:sldId id="262" r:id="rId16"/>
    <p:sldId id="261" r:id="rId1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60" d="100"/>
          <a:sy n="160" d="100"/>
        </p:scale>
        <p:origin x="-21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CF41F5-FB2E-49DE-BDAC-FBB2E2D6F5D0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A4EB6B-5A18-4D16-9E6D-28A45891C862}" type="slidenum">
              <a:rPr lang="it-IT" smtClean="0"/>
              <a:pPr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7596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smtClean="0"/>
              <a:t>Busca 33ss + 46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A4EB6B-5A18-4D16-9E6D-28A45891C862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9D355-16BD-4E45-BD9A-5EA878CF7CBD}" type="datetimeFigureOut">
              <a:rPr lang="it-IT" smtClean="0"/>
              <a:pPr/>
              <a:t>29/11/16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41E1B-4F70-4964-A407-84C68BE8251C}" type="slidenum">
              <a:rPr lang="it-IT" smtClean="0"/>
              <a:pPr/>
              <a:t>‹n.›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965246" y="548680"/>
            <a:ext cx="39097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it-IT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 male … </a:t>
            </a:r>
          </a:p>
          <a:p>
            <a:pPr algn="r"/>
            <a:r>
              <a:rPr lang="it-IT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it-IT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 riconoscere</a:t>
            </a:r>
            <a:endParaRPr lang="it-IT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2" descr="http://upload.wikimedia.org/wikipedia/commons/b/b0/Paris_psaulter_gr139_fol136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8488">
            <a:off x="251520" y="692696"/>
            <a:ext cx="4790887" cy="5191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1.bp.blogspot.com/_FJ-Lju1k1ic/TQP7SgM1o7I/AAAAAAAADkQ/eZc1PqmEHYk/s1600/UOMO%2BIN%2BPREGHIERA%2B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75524">
            <a:off x="4643438" y="500042"/>
            <a:ext cx="3810000" cy="2524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ttangolo 1"/>
          <p:cNvSpPr/>
          <p:nvPr/>
        </p:nvSpPr>
        <p:spPr>
          <a:xfrm>
            <a:off x="827584" y="3501008"/>
            <a:ext cx="74295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 smtClean="0"/>
          </a:p>
          <a:p>
            <a:endParaRPr lang="it-IT" sz="2400" dirty="0" smtClean="0"/>
          </a:p>
          <a:p>
            <a:r>
              <a:rPr lang="it-IT" sz="2400" dirty="0" smtClean="0"/>
              <a:t>Non viene rimproverato, come faremmo noi in un caso del genere. </a:t>
            </a:r>
          </a:p>
          <a:p>
            <a:r>
              <a:rPr lang="it-IT" sz="2400" dirty="0" smtClean="0"/>
              <a:t>Se </a:t>
            </a:r>
            <a:r>
              <a:rPr lang="it-IT" sz="2400" dirty="0" err="1" smtClean="0"/>
              <a:t>Natan</a:t>
            </a:r>
            <a:r>
              <a:rPr lang="it-IT" sz="2400" dirty="0" smtClean="0"/>
              <a:t> l'avesse accusato probabilmente avrebbe trovato delle giustificazioni. </a:t>
            </a:r>
          </a:p>
          <a:p>
            <a:r>
              <a:rPr lang="it-IT" sz="2400" dirty="0" smtClean="0">
                <a:solidFill>
                  <a:srgbClr val="C00000"/>
                </a:solidFill>
              </a:rPr>
              <a:t>L'appello non è rivolto al Davide peccatore, bensì al Davide giusto, leale, e per questo riesce.</a:t>
            </a:r>
            <a:endParaRPr lang="it-IT" sz="2400" dirty="0">
              <a:solidFill>
                <a:srgbClr val="C00000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467544" y="548680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400" dirty="0" smtClean="0"/>
              <a:t>Grazie alla parabola Davide ritorna se stesso.</a:t>
            </a:r>
          </a:p>
          <a:p>
            <a:endParaRPr lang="it-IT" sz="2400" dirty="0" smtClean="0"/>
          </a:p>
          <a:p>
            <a:r>
              <a:rPr lang="it-IT" sz="2400" dirty="0" smtClean="0"/>
              <a:t>Dio lo libera facendo presa, nella sua infinita bontà,</a:t>
            </a:r>
          </a:p>
          <a:p>
            <a:r>
              <a:rPr lang="it-IT" sz="2400" dirty="0" smtClean="0"/>
              <a:t>sui suoi sentimenti migliori:</a:t>
            </a:r>
          </a:p>
          <a:p>
            <a:r>
              <a:rPr lang="it-IT" sz="2400" dirty="0" smtClean="0"/>
              <a:t>la lealtà, il bisogno di difendere la giustizia.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otrinuovi.it/wp-content/uploads/2012/12/Il-ritorno-del-figliol-prodig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11911">
            <a:off x="4860032" y="692696"/>
            <a:ext cx="3810000" cy="3457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ttangolo 1"/>
          <p:cNvSpPr/>
          <p:nvPr/>
        </p:nvSpPr>
        <p:spPr>
          <a:xfrm>
            <a:off x="395536" y="2708920"/>
            <a:ext cx="43924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Ora Davide riprende tutta la sua statura spirituale, esce dall'incubo terribile e ritrova quella che sarebbe stata la via di uscita più semplice, più ovvia: rinunciare alla sua superbia per affidarsi a Dio. </a:t>
            </a:r>
          </a:p>
          <a:p>
            <a:r>
              <a:rPr lang="it-IT" dirty="0" smtClean="0"/>
              <a:t>Avendo voluto difendere il privilegio di re è entrato in una serie di menzogne, di infedeltà fino all'omicidio. </a:t>
            </a:r>
          </a:p>
          <a:p>
            <a:r>
              <a:rPr lang="it-IT" dirty="0" smtClean="0"/>
              <a:t>La sua ammissione nasce da un cuore umiliato e sincero e </a:t>
            </a:r>
            <a:r>
              <a:rPr lang="it-IT" dirty="0" err="1" smtClean="0"/>
              <a:t>Natan</a:t>
            </a:r>
            <a:r>
              <a:rPr lang="it-IT" dirty="0" smtClean="0"/>
              <a:t> gli dice che il Signore lo perdona, risparmiandogli la morte.</a:t>
            </a:r>
            <a:endParaRPr lang="it-IT" dirty="0"/>
          </a:p>
        </p:txBody>
      </p:sp>
      <p:pic>
        <p:nvPicPr>
          <p:cNvPr id="11268" name="Picture 4" descr="http://4.bp.blogspot.com/-aHbY0wnBGi8/T_GpUamhpaI/AAAAAAAAATk/30Sw4vbS1B4/s1600/figliol-prodi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645024"/>
            <a:ext cx="1944216" cy="2643808"/>
          </a:xfrm>
          <a:prstGeom prst="rect">
            <a:avLst/>
          </a:prstGeom>
          <a:noFill/>
        </p:spPr>
      </p:pic>
      <p:pic>
        <p:nvPicPr>
          <p:cNvPr id="11270" name="Picture 6" descr="http://www.stpauls.it/dome98/4398do/images/4398do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1430891" cy="2019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paoline.it/upload/immagini/rimani-con-noi_rupn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48264" y="404664"/>
            <a:ext cx="1947251" cy="2414593"/>
          </a:xfrm>
          <a:prstGeom prst="rect">
            <a:avLst/>
          </a:prstGeom>
          <a:noFill/>
        </p:spPr>
      </p:pic>
      <p:pic>
        <p:nvPicPr>
          <p:cNvPr id="10246" name="Picture 6" descr="http://labellanotizia.files.wordpress.com/2012/01/conversione_rupn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286124"/>
            <a:ext cx="4095750" cy="3095625"/>
          </a:xfrm>
          <a:prstGeom prst="rect">
            <a:avLst/>
          </a:prstGeom>
          <a:noFill/>
        </p:spPr>
      </p:pic>
      <p:sp>
        <p:nvSpPr>
          <p:cNvPr id="2" name="Rettangolo 1"/>
          <p:cNvSpPr/>
          <p:nvPr/>
        </p:nvSpPr>
        <p:spPr>
          <a:xfrm>
            <a:off x="251520" y="188640"/>
            <a:ext cx="67866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 smtClean="0">
                <a:solidFill>
                  <a:srgbClr val="C00000"/>
                </a:solidFill>
              </a:rPr>
              <a:t>Riconoscersi in Davide … </a:t>
            </a:r>
            <a:endParaRPr lang="it-IT" sz="1400" b="1" dirty="0" smtClean="0">
              <a:solidFill>
                <a:srgbClr val="C00000"/>
              </a:solidFill>
            </a:endParaRPr>
          </a:p>
          <a:p>
            <a:endParaRPr lang="it-IT" sz="1400" dirty="0" smtClean="0"/>
          </a:p>
          <a:p>
            <a:r>
              <a:rPr lang="it-IT" sz="2000" dirty="0" smtClean="0"/>
              <a:t>Questa storia piena di saggezza non è lontana da noi perché Davide è un grande modello per tutti i tempi.</a:t>
            </a:r>
          </a:p>
          <a:p>
            <a:endParaRPr lang="it-IT" sz="2000" dirty="0" smtClean="0"/>
          </a:p>
          <a:p>
            <a:r>
              <a:rPr lang="it-IT" sz="2000" dirty="0" smtClean="0"/>
              <a:t>Ci insegna come da piccole disattenzioni l'uomo entra in gravi difficoltà, e se non tiene lo sguardo fisso in Dio cade in errori sempre più grandi per coprire i precedenti. </a:t>
            </a:r>
          </a:p>
          <a:p>
            <a:endParaRPr lang="it-IT" b="1" dirty="0" smtClean="0">
              <a:solidFill>
                <a:schemeClr val="bg1"/>
              </a:solidFill>
            </a:endParaRPr>
          </a:p>
        </p:txBody>
      </p:sp>
      <p:pic>
        <p:nvPicPr>
          <p:cNvPr id="10242" name="Picture 2" descr="http://t3.gstatic.com/images?q=tbn:ANd9GcTdi3npqfmHYfcHo3JiHLNSqfMLFAtdwaPhq035s5bGUgDcEXQTj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21159">
            <a:off x="5434006" y="3674515"/>
            <a:ext cx="2943842" cy="2205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Anche noi come Davide abbiamo bisogno di </a:t>
            </a:r>
            <a:r>
              <a:rPr lang="it-IT" dirty="0" err="1" smtClean="0"/>
              <a:t>Natan</a:t>
            </a:r>
            <a:r>
              <a:rPr lang="it-IT" dirty="0" smtClean="0"/>
              <a:t> …</a:t>
            </a:r>
            <a:endParaRPr lang="it-IT" dirty="0"/>
          </a:p>
        </p:txBody>
      </p:sp>
      <p:pic>
        <p:nvPicPr>
          <p:cNvPr id="2050" name="Picture 2" descr="http://www.comunita-abba.it/v1/img/natan-dav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86029">
            <a:off x="467544" y="2132856"/>
            <a:ext cx="3486150" cy="3790950"/>
          </a:xfrm>
          <a:prstGeom prst="rect">
            <a:avLst/>
          </a:prstGeom>
          <a:noFill/>
        </p:spPr>
      </p:pic>
      <p:pic>
        <p:nvPicPr>
          <p:cNvPr id="6" name="Immagine 5" descr="hqdefaul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79712" y="4077072"/>
            <a:ext cx="3212589" cy="2304256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5004048" y="1916832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600" b="1" dirty="0" smtClean="0">
                <a:solidFill>
                  <a:schemeClr val="accent6">
                    <a:lumMod val="50000"/>
                  </a:schemeClr>
                </a:solidFill>
              </a:rPr>
              <a:t>La </a:t>
            </a:r>
            <a:r>
              <a:rPr lang="it-IT" sz="3600" b="1" dirty="0" err="1" smtClean="0">
                <a:solidFill>
                  <a:schemeClr val="accent6">
                    <a:lumMod val="50000"/>
                  </a:schemeClr>
                </a:solidFill>
              </a:rPr>
              <a:t>PdD</a:t>
            </a:r>
            <a:endParaRPr lang="it-IT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5652120" y="2780928"/>
            <a:ext cx="29523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chemeClr val="accent6">
                    <a:lumMod val="50000"/>
                  </a:schemeClr>
                </a:solidFill>
              </a:rPr>
              <a:t>La Correzione fraterna</a:t>
            </a:r>
            <a:endParaRPr lang="it-IT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012160" y="4149080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chemeClr val="accent6">
                    <a:lumMod val="50000"/>
                  </a:schemeClr>
                </a:solidFill>
              </a:rPr>
              <a:t>La predicazione </a:t>
            </a:r>
            <a:endParaRPr lang="it-IT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940152" y="5373216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chemeClr val="accent6">
                    <a:lumMod val="50000"/>
                  </a:schemeClr>
                </a:solidFill>
              </a:rPr>
              <a:t>La liturgia</a:t>
            </a:r>
            <a:endParaRPr lang="it-IT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b="1" dirty="0" smtClean="0"/>
              <a:t>Il CAMMINO COMINCIA DA DIO CHE PARLA 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/>
              <a:t>E DA UN UOMO CHE ASCOLTA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  <p:pic>
        <p:nvPicPr>
          <p:cNvPr id="1026" name="Picture 2" descr="strada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96952"/>
            <a:ext cx="53340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tangolo 4"/>
          <p:cNvSpPr/>
          <p:nvPr/>
        </p:nvSpPr>
        <p:spPr>
          <a:xfrm>
            <a:off x="5940152" y="2996952"/>
            <a:ext cx="27363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/>
              <a:t>è riconoscere il male che è in noi, sarà bene esercitarsi nell’ascolto della Parola di Dio e nell’esame di coscienza. La sequela di Gesù non richiede uomini perfetti, infallibili, ma persone capaci di capire dove si è fallito il bersaglio, per aggiustare e affinare la propria obbedienza al padre. </a:t>
            </a:r>
            <a:endParaRPr lang="it-I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Mezzi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Esame di coscienza</a:t>
            </a:r>
          </a:p>
          <a:p>
            <a:r>
              <a:rPr lang="it-IT" dirty="0" smtClean="0"/>
              <a:t>Lotta contro i pensieri</a:t>
            </a:r>
          </a:p>
          <a:p>
            <a:r>
              <a:rPr lang="it-IT" dirty="0" smtClean="0"/>
              <a:t>Ascesi</a:t>
            </a:r>
          </a:p>
          <a:p>
            <a:r>
              <a:rPr lang="it-IT" dirty="0" smtClean="0"/>
              <a:t>Preghiera, elemosina e digiuno</a:t>
            </a:r>
          </a:p>
          <a:p>
            <a:r>
              <a:rPr lang="it-IT" dirty="0" smtClean="0"/>
              <a:t>Purificazione </a:t>
            </a:r>
            <a:r>
              <a:rPr lang="it-IT" smtClean="0"/>
              <a:t>dei sensi</a:t>
            </a:r>
            <a:endParaRPr lang="it-I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Esame di coscienza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“Confesso a Dio onnipotente e a voi fratelli che ho molto peccato ...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/>
              <a:t>	In pensieri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/>
              <a:t>      parole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/>
              <a:t>      opere </a:t>
            </a:r>
          </a:p>
          <a:p>
            <a:pPr>
              <a:buFont typeface="Wingdings" pitchFamily="2" charset="2"/>
              <a:buChar char="q"/>
            </a:pPr>
            <a:r>
              <a:rPr lang="it-IT" dirty="0" smtClean="0"/>
              <a:t>      e omissioni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Riconoscere il male che è in noi</a:t>
            </a:r>
            <a:endParaRPr lang="it-IT" dirty="0"/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it-IT" dirty="0" smtClean="0"/>
              <a:t>Salmo 36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Nel cuore dell’empio parla il peccato,</a:t>
            </a:r>
          </a:p>
          <a:p>
            <a:pPr>
              <a:buNone/>
            </a:pPr>
            <a:r>
              <a:rPr lang="it-IT" dirty="0" smtClean="0"/>
              <a:t>Davanti ai suoi occhi non c’è timor di Dio.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Poiché egli si illude con se stesso</a:t>
            </a:r>
          </a:p>
          <a:p>
            <a:pPr>
              <a:buNone/>
            </a:pPr>
            <a:r>
              <a:rPr lang="it-IT" dirty="0" smtClean="0"/>
              <a:t>nel ricercare la sua colpa e detestarla.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Inique e fallaci sono le sue parole,</a:t>
            </a:r>
          </a:p>
          <a:p>
            <a:pPr>
              <a:buNone/>
            </a:pPr>
            <a:r>
              <a:rPr lang="it-IT" dirty="0" smtClean="0"/>
              <a:t>rifiuta di capire, di compiere il bene.</a:t>
            </a:r>
          </a:p>
          <a:p>
            <a:endParaRPr lang="it-IT" dirty="0" smtClean="0"/>
          </a:p>
          <a:p>
            <a:pPr>
              <a:buNone/>
            </a:pPr>
            <a:r>
              <a:rPr lang="it-IT" dirty="0" smtClean="0"/>
              <a:t>Iniquità trama sul suo giaciglio,</a:t>
            </a:r>
          </a:p>
          <a:p>
            <a:pPr>
              <a:buNone/>
            </a:pPr>
            <a:r>
              <a:rPr lang="it-IT" dirty="0" smtClean="0"/>
              <a:t>si ostina su vie non buone,</a:t>
            </a:r>
          </a:p>
          <a:p>
            <a:pPr>
              <a:buNone/>
            </a:pPr>
            <a:r>
              <a:rPr lang="it-IT" dirty="0" smtClean="0"/>
              <a:t>via da sé non respinge il male.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Oggi riconoscere il proprio peccato è ancora più difficile  …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it-IT" dirty="0" smtClean="0"/>
              <a:t>Il peccato è </a:t>
            </a:r>
            <a:r>
              <a:rPr lang="it-IT" u="sng" dirty="0" smtClean="0"/>
              <a:t>noioso</a:t>
            </a:r>
            <a:r>
              <a:rPr lang="it-IT" dirty="0" smtClean="0"/>
              <a:t>, non tanto quando si compie, ma quando lo si riconosce. Spesso è sempre lo stesso: un inciampare ripetuto allo sfinimento, come se non avessimo ancora imparato che è lì che il diavolo si acquatta, finendoci contro immancabilmente. 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Anche per noi scatta un meccanismo di auto-assoluzione: diventano talmente </a:t>
            </a:r>
            <a:r>
              <a:rPr lang="it-IT" u="sng" dirty="0" smtClean="0"/>
              <a:t>familiari</a:t>
            </a:r>
            <a:r>
              <a:rPr lang="it-IT" dirty="0" smtClean="0"/>
              <a:t> gli errori che si stenta a vederli. 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La lotta contro il male, che abbiamo intrapreso, passa necessariamente attraverso la </a:t>
            </a:r>
            <a:r>
              <a:rPr lang="it-IT" u="sng" dirty="0" smtClean="0"/>
              <a:t>vigilanza</a:t>
            </a:r>
            <a:r>
              <a:rPr lang="it-IT" dirty="0" smtClean="0"/>
              <a:t> su noi stessi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La </a:t>
            </a:r>
            <a:r>
              <a:rPr lang="it-IT" u="sng" dirty="0" smtClean="0"/>
              <a:t>responsabilità</a:t>
            </a:r>
            <a:r>
              <a:rPr lang="it-IT" dirty="0" smtClean="0"/>
              <a:t> del male che si commette, pur non volendolo, è uno di quei passi verso il mondo adulto, possibile solo ascoltando la voce di Gesù che chiama e tende la sua mano per rialzarci dal tappeto sul quale siamo finiti distesi e dal quale è impossibile rialzarsi senza il dono della sua grazia.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ciakhollywood.com/hp/davideebetsabea/DAVID_AND_BATHSHEBA-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4909682" cy="3680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asellaDiTesto 5"/>
          <p:cNvSpPr txBox="1"/>
          <p:nvPr/>
        </p:nvSpPr>
        <p:spPr>
          <a:xfrm>
            <a:off x="6191672" y="2276872"/>
            <a:ext cx="29523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400" dirty="0" smtClean="0"/>
              <a:t> Davide incontra </a:t>
            </a:r>
            <a:r>
              <a:rPr lang="it-IT" sz="2400" b="1" dirty="0" smtClean="0"/>
              <a:t>Betsabea</a:t>
            </a:r>
            <a:r>
              <a:rPr lang="it-IT" sz="2400" dirty="0" smtClean="0"/>
              <a:t>, figlia di </a:t>
            </a:r>
            <a:r>
              <a:rPr lang="it-IT" sz="2400" dirty="0" err="1" smtClean="0"/>
              <a:t>Eliam</a:t>
            </a:r>
            <a:r>
              <a:rPr lang="it-IT" sz="2400" dirty="0" smtClean="0"/>
              <a:t> e moglie del suo ufficiale Uria l’Ittita</a:t>
            </a:r>
          </a:p>
          <a:p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Betsabea aspetta un bambino da Davide</a:t>
            </a:r>
          </a:p>
          <a:p>
            <a:pPr>
              <a:buFont typeface="Arial" pitchFamily="34" charset="0"/>
              <a:buChar char="•"/>
            </a:pPr>
            <a:endParaRPr lang="it-IT" sz="2400" dirty="0" smtClean="0"/>
          </a:p>
          <a:p>
            <a:pPr>
              <a:buFont typeface="Arial" pitchFamily="34" charset="0"/>
              <a:buChar char="•"/>
            </a:pPr>
            <a:r>
              <a:rPr lang="it-IT" sz="2400" dirty="0" smtClean="0"/>
              <a:t> Davide provoca la morte di Uria.</a:t>
            </a:r>
            <a:endParaRPr lang="it-IT" sz="2400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251520" y="908720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it-IT" sz="2400" dirty="0" smtClean="0"/>
              <a:t> Davide, re, valoroso guerriero, uomo di grande generosità ma allo stesso tempo è stato capace di compiere molte crudeltà, sia sul campo di battaglia che fuori. </a:t>
            </a:r>
          </a:p>
        </p:txBody>
      </p:sp>
      <p:sp>
        <p:nvSpPr>
          <p:cNvPr id="10" name="Rettangolo 9"/>
          <p:cNvSpPr/>
          <p:nvPr/>
        </p:nvSpPr>
        <p:spPr>
          <a:xfrm>
            <a:off x="1907704" y="0"/>
            <a:ext cx="54808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Davide e Betsabea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260648"/>
            <a:ext cx="83529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2400" dirty="0" smtClean="0">
                <a:latin typeface="Constantia" pitchFamily="18" charset="0"/>
              </a:rPr>
              <a:t>In tutta questa storia angosciante, (Davide, Betsabea, Uria) non si dice mai che Davide abbia pregato. </a:t>
            </a:r>
          </a:p>
          <a:p>
            <a:pPr algn="just"/>
            <a:r>
              <a:rPr lang="it-IT" sz="2400" dirty="0" smtClean="0">
                <a:latin typeface="Constantia" pitchFamily="18" charset="0"/>
              </a:rPr>
              <a:t>Non gli è mai venuto in mente di chiedere: </a:t>
            </a:r>
          </a:p>
          <a:p>
            <a:pPr algn="just"/>
            <a:r>
              <a:rPr lang="it-IT" sz="2400" i="1" dirty="0" smtClean="0">
                <a:latin typeface="Constantia" pitchFamily="18" charset="0"/>
              </a:rPr>
              <a:t>Signore, aiutami tu a venirne fuori! </a:t>
            </a:r>
          </a:p>
          <a:p>
            <a:pPr algn="just"/>
            <a:r>
              <a:rPr lang="it-IT" sz="2400" dirty="0" smtClean="0">
                <a:solidFill>
                  <a:srgbClr val="C00000"/>
                </a:solidFill>
                <a:latin typeface="Constantia" pitchFamily="18" charset="0"/>
              </a:rPr>
              <a:t>Riteneva che il problema fosse solo suo e che nessuno,</a:t>
            </a:r>
          </a:p>
          <a:p>
            <a:pPr algn="just"/>
            <a:r>
              <a:rPr lang="it-IT" sz="2400" dirty="0" smtClean="0">
                <a:solidFill>
                  <a:srgbClr val="C00000"/>
                </a:solidFill>
                <a:latin typeface="Constantia" pitchFamily="18" charset="0"/>
              </a:rPr>
              <a:t>nemmeno Dio, potesse aiutarlo. </a:t>
            </a:r>
          </a:p>
          <a:p>
            <a:pPr algn="just"/>
            <a:endParaRPr lang="it-IT" sz="2400" dirty="0" smtClean="0">
              <a:latin typeface="Constantia" pitchFamily="18" charset="0"/>
            </a:endParaRPr>
          </a:p>
          <a:p>
            <a:pPr algn="just"/>
            <a:r>
              <a:rPr lang="it-IT" sz="2400" dirty="0" smtClean="0">
                <a:latin typeface="Constantia" pitchFamily="18" charset="0"/>
              </a:rPr>
              <a:t>Davide si era dunque molto allontanato da quello spirito di </a:t>
            </a:r>
            <a:r>
              <a:rPr lang="it-IT" sz="2400" b="1" dirty="0" smtClean="0">
                <a:latin typeface="Constantia" pitchFamily="18" charset="0"/>
              </a:rPr>
              <a:t>fede</a:t>
            </a:r>
            <a:r>
              <a:rPr lang="it-IT" sz="2400" dirty="0" smtClean="0">
                <a:latin typeface="Constantia" pitchFamily="18" charset="0"/>
              </a:rPr>
              <a:t>, di </a:t>
            </a:r>
            <a:r>
              <a:rPr lang="it-IT" sz="2400" b="1" dirty="0" smtClean="0">
                <a:latin typeface="Constantia" pitchFamily="18" charset="0"/>
              </a:rPr>
              <a:t>umiltà</a:t>
            </a:r>
            <a:r>
              <a:rPr lang="it-IT" sz="2400" dirty="0" smtClean="0">
                <a:latin typeface="Constantia" pitchFamily="18" charset="0"/>
              </a:rPr>
              <a:t>,di </a:t>
            </a:r>
            <a:r>
              <a:rPr lang="it-IT" sz="2400" b="1" dirty="0" smtClean="0">
                <a:latin typeface="Constantia" pitchFamily="18" charset="0"/>
              </a:rPr>
              <a:t>abbandono</a:t>
            </a:r>
            <a:r>
              <a:rPr lang="it-IT" sz="2400" dirty="0" smtClean="0">
                <a:latin typeface="Constantia" pitchFamily="18" charset="0"/>
              </a:rPr>
              <a:t>, che era il suo. </a:t>
            </a:r>
          </a:p>
          <a:p>
            <a:pPr algn="just"/>
            <a:r>
              <a:rPr lang="it-IT" sz="2400" dirty="0" smtClean="0">
                <a:latin typeface="Constantia" pitchFamily="18" charset="0"/>
              </a:rPr>
              <a:t>Probabilmente, anzi, aveva pensato: </a:t>
            </a:r>
          </a:p>
          <a:p>
            <a:pPr algn="just"/>
            <a:r>
              <a:rPr lang="it-IT" sz="2400" i="1" dirty="0" smtClean="0">
                <a:latin typeface="Constantia" pitchFamily="18" charset="0"/>
              </a:rPr>
              <a:t>Il Signore mi ha lasciato entrare in questo pasticcio, non è più con me.</a:t>
            </a:r>
          </a:p>
          <a:p>
            <a:endParaRPr lang="it-IT" sz="2400" dirty="0" smtClean="0">
              <a:latin typeface="Constantia" pitchFamily="18" charset="0"/>
            </a:endParaRPr>
          </a:p>
          <a:p>
            <a:r>
              <a:rPr lang="it-IT" sz="2400" dirty="0" smtClean="0"/>
              <a:t>"Il Signore mandò il profeta </a:t>
            </a:r>
            <a:r>
              <a:rPr lang="it-IT" sz="2400" dirty="0" err="1" smtClean="0"/>
              <a:t>Natan</a:t>
            </a:r>
            <a:r>
              <a:rPr lang="it-IT" sz="2400" dirty="0" smtClean="0"/>
              <a:t> da Davide"</a:t>
            </a:r>
            <a:r>
              <a:rPr lang="it-IT" sz="2400" i="1" dirty="0" smtClean="0"/>
              <a:t>. </a:t>
            </a:r>
          </a:p>
          <a:p>
            <a:r>
              <a:rPr lang="it-IT" sz="2400" dirty="0" smtClean="0"/>
              <a:t>Dio riprende il filo della storia: s</a:t>
            </a:r>
            <a:r>
              <a:rPr lang="it-IT" sz="2400" i="1" dirty="0" smtClean="0"/>
              <a:t>e non </a:t>
            </a:r>
            <a:r>
              <a:rPr lang="it-IT" sz="2400" dirty="0" smtClean="0"/>
              <a:t>l'avesse mandato, Davide sarebbe rimasto per tutta la vita nella convinzione di aver scelto la sola via possibile.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C:\Documents and Settings\User\Desktop\immagini utili\2 - michel angelo record - galeri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322" y="1268024"/>
            <a:ext cx="6786578" cy="5089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ttangolo 3"/>
          <p:cNvSpPr/>
          <p:nvPr/>
        </p:nvSpPr>
        <p:spPr>
          <a:xfrm>
            <a:off x="2143108" y="357166"/>
            <a:ext cx="5081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it-IT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Davide e </a:t>
            </a:r>
            <a:r>
              <a:rPr lang="it-IT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Natan</a:t>
            </a:r>
            <a:endParaRPr lang="it-IT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Gregg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76672"/>
            <a:ext cx="3784058" cy="2841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ttangolo 1"/>
          <p:cNvSpPr/>
          <p:nvPr/>
        </p:nvSpPr>
        <p:spPr>
          <a:xfrm>
            <a:off x="611560" y="3789040"/>
            <a:ext cx="78581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i="1" dirty="0"/>
              <a:t>"Vi erano due uomini nella stessa città, uno ricco e l'altro povero. Il ricco aveva bestiame minuto e grosso in gran numero; ma il povero non aveva nulla, se non una sola pecorella piccina che egli aveva comprata e allevata; essa gli era cresciuta in casa insieme con i figli, mangiando il pane di lui, bevendo alla sua coppa e dormendo sul suo seno; era per lui come una figlia. Un ospite di passaggio arrivò dall'uomo ricco e questi, risparmiando di prendere dal suo bestiame minuto e grosso, per preparare una vivanda al viaggiatore che era capitato da lui portò via la pecora di quell'uomo povero e ne preparò una vivanda per l'ospite venuto da lui</a:t>
            </a:r>
            <a:r>
              <a:rPr lang="it-IT" i="1" dirty="0" smtClean="0"/>
              <a:t>".</a:t>
            </a:r>
            <a:endParaRPr lang="it-IT" dirty="0"/>
          </a:p>
        </p:txBody>
      </p:sp>
      <p:pic>
        <p:nvPicPr>
          <p:cNvPr id="12290" name="Picture 2" descr="http://www.adpbrindisi.it/fckeditor/files/Buon%20pastore%202%282%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5823">
            <a:off x="1563384" y="438369"/>
            <a:ext cx="2251799" cy="2809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falhas-davi0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32316">
            <a:off x="2627784" y="2420888"/>
            <a:ext cx="5353080" cy="4014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Rettangolo 1"/>
          <p:cNvSpPr/>
          <p:nvPr/>
        </p:nvSpPr>
        <p:spPr>
          <a:xfrm>
            <a:off x="500034" y="571480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/>
              <a:t>A sentire tutto ciò il cuore di Davide si risvegliò e andò su tutte le furie: «Per la vita del Signore, chi ha fatto questo merita la morte. Pagherà quattro volte il valore della pecora, per aver fatto una tal cosa e non aver avuto pietà.» </a:t>
            </a:r>
            <a:endParaRPr lang="it-IT" sz="2000" dirty="0" smtClean="0"/>
          </a:p>
          <a:p>
            <a:r>
              <a:rPr lang="it-IT" sz="2000" dirty="0" smtClean="0"/>
              <a:t>E </a:t>
            </a:r>
            <a:r>
              <a:rPr lang="it-IT" sz="2000" dirty="0"/>
              <a:t>Dio lo prese in </a:t>
            </a:r>
            <a:r>
              <a:rPr lang="it-IT" sz="2000" dirty="0" smtClean="0"/>
              <a:t>parola … </a:t>
            </a:r>
          </a:p>
          <a:p>
            <a:endParaRPr lang="it-IT" sz="2000" dirty="0" smtClean="0"/>
          </a:p>
          <a:p>
            <a:r>
              <a:rPr lang="it-IT" sz="2000" dirty="0" err="1" smtClean="0"/>
              <a:t>Natan</a:t>
            </a:r>
            <a:r>
              <a:rPr lang="it-IT" sz="2000" dirty="0" smtClean="0"/>
              <a:t> </a:t>
            </a:r>
            <a:r>
              <a:rPr lang="it-IT" sz="2000" dirty="0"/>
              <a:t>gli disse: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hqdefaul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924944"/>
            <a:ext cx="45720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Rettangolo 2"/>
          <p:cNvSpPr/>
          <p:nvPr/>
        </p:nvSpPr>
        <p:spPr>
          <a:xfrm>
            <a:off x="428596" y="785794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i="1" dirty="0" smtClean="0"/>
              <a:t>"Tu sei quell'uomo! Così dice il Signore, Dio d'Israele: </a:t>
            </a:r>
            <a:r>
              <a:rPr lang="it-IT" sz="2000" b="1" i="1" dirty="0" smtClean="0"/>
              <a:t>Io ti ho unto re d'Israele e ti ho liberato dalle mani di Saul, ti ho dato la casa del tuo padrone e ho messo nelle tue braccia le donne del tuo padrone, ti ho dato la casa di Israele e di Giuda e, se questo fosse troppo poco, io vi avrei aggiunto anche altro. Perché dunque hai disprezzato la parola del Signore, facendo ciò che è male ai suoi occhi?</a:t>
            </a:r>
            <a:r>
              <a:rPr lang="it-IT" sz="2000" i="1" dirty="0" smtClean="0"/>
              <a:t> 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994</Words>
  <Application>Microsoft Macintosh PowerPoint</Application>
  <PresentationFormat>Presentazione su schermo (4:3)</PresentationFormat>
  <Paragraphs>90</Paragraphs>
  <Slides>16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17" baseType="lpstr">
      <vt:lpstr>Tema di Office</vt:lpstr>
      <vt:lpstr>Presentazione di PowerPoint</vt:lpstr>
      <vt:lpstr>Riconoscere il male che è in noi</vt:lpstr>
      <vt:lpstr>Oggi riconoscere il proprio peccato è ancora più difficile  …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Anche noi come Davide abbiamo bisogno di Natan …</vt:lpstr>
      <vt:lpstr>Il CAMMINO COMINCIA DA DIO CHE PARLA   E DA UN UOMO CHE ASCOLTA </vt:lpstr>
      <vt:lpstr>Mezzi </vt:lpstr>
      <vt:lpstr>Esame di coscienza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Sandra</dc:creator>
  <cp:lastModifiedBy>Agire</cp:lastModifiedBy>
  <cp:revision>12</cp:revision>
  <dcterms:created xsi:type="dcterms:W3CDTF">2013-08-10T17:22:06Z</dcterms:created>
  <dcterms:modified xsi:type="dcterms:W3CDTF">2016-11-29T10:58:03Z</dcterms:modified>
</cp:coreProperties>
</file>